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8" r:id="rId3"/>
    <p:sldId id="259" r:id="rId4"/>
    <p:sldId id="294" r:id="rId5"/>
    <p:sldId id="297" r:id="rId6"/>
    <p:sldId id="295" r:id="rId7"/>
    <p:sldId id="296" r:id="rId8"/>
    <p:sldId id="298" r:id="rId9"/>
    <p:sldId id="270" r:id="rId10"/>
    <p:sldId id="268" r:id="rId11"/>
    <p:sldId id="275" r:id="rId12"/>
    <p:sldId id="276" r:id="rId13"/>
    <p:sldId id="278" r:id="rId14"/>
    <p:sldId id="279" r:id="rId15"/>
    <p:sldId id="280" r:id="rId16"/>
    <p:sldId id="293" r:id="rId17"/>
    <p:sldId id="281" r:id="rId18"/>
    <p:sldId id="269" r:id="rId19"/>
    <p:sldId id="284" r:id="rId20"/>
    <p:sldId id="283" r:id="rId21"/>
    <p:sldId id="282" r:id="rId22"/>
    <p:sldId id="299" r:id="rId23"/>
    <p:sldId id="257" r:id="rId24"/>
    <p:sldId id="264" r:id="rId25"/>
    <p:sldId id="273" r:id="rId26"/>
    <p:sldId id="272" r:id="rId27"/>
    <p:sldId id="261" r:id="rId28"/>
    <p:sldId id="271" r:id="rId29"/>
    <p:sldId id="286" r:id="rId30"/>
    <p:sldId id="287" r:id="rId31"/>
    <p:sldId id="288" r:id="rId32"/>
    <p:sldId id="289" r:id="rId33"/>
    <p:sldId id="290" r:id="rId34"/>
    <p:sldId id="291" r:id="rId35"/>
    <p:sldId id="263" r:id="rId36"/>
    <p:sldId id="292" r:id="rId37"/>
    <p:sldId id="30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/>
    <p:restoredTop sz="84054"/>
  </p:normalViewPr>
  <p:slideViewPr>
    <p:cSldViewPr snapToGrid="0" snapToObjects="1">
      <p:cViewPr varScale="1">
        <p:scale>
          <a:sx n="81" d="100"/>
          <a:sy n="81" d="100"/>
        </p:scale>
        <p:origin x="20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E075C9-B396-2A46-9B4E-32440C324D64}" type="datetimeFigureOut">
              <a:rPr lang="en-US" smtClean="0"/>
              <a:t>7/9/17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AF5EB-C665-4E4E-BFCA-D10843809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73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Trying to put together something about Peter for a meeting like this is a little difficult because</a:t>
            </a:r>
            <a:r>
              <a:rPr lang="en-US" baseline="0" dirty="0" smtClean="0"/>
              <a:t> everyone here knows Peter!  But with the help of his CV, Facebook, and photos of my own, here we go.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F5EB-C665-4E4E-BFCA-D10843809E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20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Peter (and June) and I share a passion for soccer.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F5EB-C665-4E4E-BFCA-D10843809E3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04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Peter is enormously well-traveled.  These</a:t>
            </a:r>
            <a:r>
              <a:rPr lang="en-US" baseline="0" dirty="0" smtClean="0"/>
              <a:t> are most of the trips that I have made with Peter.  And the important point is that Peter played a large role in the organization and selection of the locations for many of these meetings.  Photos are from the italicized meetings:  Italy, Venezuela, Iceland, and Brazil.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F5EB-C665-4E4E-BFCA-D10843809E3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97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 more photos to wrap</a:t>
            </a:r>
            <a:r>
              <a:rPr lang="en-US" baseline="0" dirty="0" smtClean="0"/>
              <a:t> up.  I just had to post this 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F5EB-C665-4E4E-BFCA-D10843809E3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1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Peter’s most used FB words.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F5EB-C665-4E4E-BFCA-D10843809E3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37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And finally a</a:t>
            </a:r>
            <a:r>
              <a:rPr lang="en-US" baseline="0" dirty="0" smtClean="0"/>
              <a:t> word of thanks from me.  Peter was the first new hire to the Department of Statistics at the UW in 1980, and he was then a member of the group who brought me to Seattle a year later.  We all have had colleagues who played major roles in our academic careers, and Peter has been as important as anyone in mine.  There would not  have been a “Sampson-</a:t>
            </a:r>
            <a:r>
              <a:rPr lang="en-US" baseline="0" dirty="0" err="1" smtClean="0"/>
              <a:t>Guttorp</a:t>
            </a:r>
            <a:r>
              <a:rPr lang="en-US" baseline="0" dirty="0" smtClean="0"/>
              <a:t> Deformation Method” if not for Peter (and the inspiring problem raised by Jim </a:t>
            </a:r>
            <a:r>
              <a:rPr lang="en-US" baseline="0" dirty="0" err="1" smtClean="0"/>
              <a:t>Zidek</a:t>
            </a:r>
            <a:r>
              <a:rPr lang="en-US" baseline="0" dirty="0" smtClean="0"/>
              <a:t>, another major influence on me).  A couple of weeks ago at a retirement celebration for me, an old friend and colleague made up a song with the line that “my retirement was a joke because I was not a retiring bloke”.  This applies all the more to Peter (and to Jim) and there is no better testament to this than this very workshop.  Thank you Peter.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F5EB-C665-4E4E-BFCA-D10843809E3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93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I’ll get to the Travels</a:t>
            </a:r>
            <a:r>
              <a:rPr lang="en-US" baseline="0" dirty="0" smtClean="0"/>
              <a:t> with Peter, but let me start with the “Renaissance Man” or “Polymath”.  Now I’m not going to put Peter in the same class as Leonardo da Vinci.  And, in fact, I know that many of you have expertise and interests in diverse fields, but I think that Peter’s are pretty compelling evidence for classifying him as a Renaissance Man or Polymath.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F5EB-C665-4E4E-BFCA-D10843809E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32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have nothing</a:t>
            </a:r>
            <a:r>
              <a:rPr lang="en-US" baseline="0" dirty="0" smtClean="0"/>
              <a:t> really to document his background in journalism, but there is plenty of support for everything else here.  One of our grad students recently reminded me of the John Tukey quote: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“The best thing about being a statistician is that you get to play in everyone’s backyard.”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Peter has spend a lot of his time in the backyards of environmental and biological scientists.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F5EB-C665-4E4E-BFCA-D10843809E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51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Yes, Peter went to school in Sweden</a:t>
            </a:r>
            <a:r>
              <a:rPr lang="en-US" baseline="0" dirty="0" smtClean="0"/>
              <a:t> and the US and got some awards (like Phi Beta Kappa)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F5EB-C665-4E4E-BFCA-D10843809E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60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wanted to throw this photo from his formative years into</a:t>
            </a:r>
            <a:r>
              <a:rPr lang="en-US" baseline="0" dirty="0" smtClean="0"/>
              <a:t> the bunch.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F5EB-C665-4E4E-BFCA-D10843809E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45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Now let’s present an obligatory, but abbreviated, review of academic highlights and honors.  </a:t>
            </a:r>
            <a:r>
              <a:rPr lang="en-US" dirty="0" smtClean="0"/>
              <a:t>I wanted to make sure I included all his Canadian</a:t>
            </a:r>
            <a:r>
              <a:rPr lang="en-US" baseline="0" dirty="0" smtClean="0"/>
              <a:t> honors for this meeting.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F5EB-C665-4E4E-BFCA-D10843809E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50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F5EB-C665-4E4E-BFCA-D10843809E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69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listed all the above</a:t>
            </a:r>
            <a:r>
              <a:rPr lang="en-US" baseline="0" dirty="0" smtClean="0"/>
              <a:t> mainly as an excuse to show this photo as a testament to Peter’s efforts to impact actual policy.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Now on to some non-academic interests and shared experiences, or Travels with Peter.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F5EB-C665-4E4E-BFCA-D10843809E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56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on to other interests.  Peter’s family, and</a:t>
            </a:r>
            <a:r>
              <a:rPr lang="en-US" baseline="0" dirty="0" smtClean="0"/>
              <a:t> in particular his father, had a big influence in his musical background.  I noted that he taught junior high school music.  Here he is performing.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AF5EB-C665-4E4E-BFCA-D10843809E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66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846C-CBCF-F64E-9531-EC80E15FFFC2}" type="datetimeFigureOut">
              <a:rPr lang="en-US" smtClean="0"/>
              <a:t>7/9/17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F8F0-1671-0A4E-8BD7-DB7B30DE4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25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846C-CBCF-F64E-9531-EC80E15FFFC2}" type="datetimeFigureOut">
              <a:rPr lang="en-US" smtClean="0"/>
              <a:t>7/9/17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F8F0-1671-0A4E-8BD7-DB7B30DE4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73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846C-CBCF-F64E-9531-EC80E15FFFC2}" type="datetimeFigureOut">
              <a:rPr lang="en-US" smtClean="0"/>
              <a:t>7/9/17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F8F0-1671-0A4E-8BD7-DB7B30DE4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05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846C-CBCF-F64E-9531-EC80E15FFFC2}" type="datetimeFigureOut">
              <a:rPr lang="en-US" smtClean="0"/>
              <a:t>7/9/17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F8F0-1671-0A4E-8BD7-DB7B30DE4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13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846C-CBCF-F64E-9531-EC80E15FFFC2}" type="datetimeFigureOut">
              <a:rPr lang="en-US" smtClean="0"/>
              <a:t>7/9/17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F8F0-1671-0A4E-8BD7-DB7B30DE4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67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846C-CBCF-F64E-9531-EC80E15FFFC2}" type="datetimeFigureOut">
              <a:rPr lang="en-US" smtClean="0"/>
              <a:t>7/9/17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F8F0-1671-0A4E-8BD7-DB7B30DE4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44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846C-CBCF-F64E-9531-EC80E15FFFC2}" type="datetimeFigureOut">
              <a:rPr lang="en-US" smtClean="0"/>
              <a:t>7/9/17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F8F0-1671-0A4E-8BD7-DB7B30DE4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773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846C-CBCF-F64E-9531-EC80E15FFFC2}" type="datetimeFigureOut">
              <a:rPr lang="en-US" smtClean="0"/>
              <a:t>7/9/17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F8F0-1671-0A4E-8BD7-DB7B30DE4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84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846C-CBCF-F64E-9531-EC80E15FFFC2}" type="datetimeFigureOut">
              <a:rPr lang="en-US" smtClean="0"/>
              <a:t>7/9/17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F8F0-1671-0A4E-8BD7-DB7B30DE4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39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846C-CBCF-F64E-9531-EC80E15FFFC2}" type="datetimeFigureOut">
              <a:rPr lang="en-US" smtClean="0"/>
              <a:t>7/9/17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F8F0-1671-0A4E-8BD7-DB7B30DE4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24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846C-CBCF-F64E-9531-EC80E15FFFC2}" type="datetimeFigureOut">
              <a:rPr lang="en-US" smtClean="0"/>
              <a:t>7/9/17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F8F0-1671-0A4E-8BD7-DB7B30DE4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158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7846C-CBCF-F64E-9531-EC80E15FFFC2}" type="datetimeFigureOut">
              <a:rPr lang="en-US" smtClean="0"/>
              <a:t>7/9/17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4F8F0-1671-0A4E-8BD7-DB7B30DE4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7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enaissance" TargetMode="External"/><Relationship Id="rId4" Type="http://schemas.openxmlformats.org/officeDocument/2006/relationships/hyperlink" Target="https://en.wikipedia.org/wiki/Age_of_Enlightenment" TargetMode="External"/><Relationship Id="rId5" Type="http://schemas.openxmlformats.org/officeDocument/2006/relationships/hyperlink" Target="https://en.wikipedia.org/wiki/Polymath#cite_note-Online_Etymology_Dictionary_-_Renaissance_man-4" TargetMode="External"/><Relationship Id="rId6" Type="http://schemas.openxmlformats.org/officeDocument/2006/relationships/hyperlink" Target="https://en.wikipedia.org/wiki/Leonardo_da_Vinci" TargetMode="External"/><Relationship Id="rId7" Type="http://schemas.openxmlformats.org/officeDocument/2006/relationships/hyperlink" Target="https://en.wikipedia.org/wiki/Polymath#cite_note-HG-5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6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68941"/>
            <a:ext cx="9144000" cy="1993134"/>
          </a:xfrm>
        </p:spPr>
        <p:txBody>
          <a:bodyPr>
            <a:normAutofit/>
          </a:bodyPr>
          <a:lstStyle/>
          <a:p>
            <a:r>
              <a:rPr lang="en-US" sz="4400" b="1" i="1" dirty="0"/>
              <a:t>Peter </a:t>
            </a:r>
            <a:r>
              <a:rPr lang="en-US" sz="4400" b="1" i="1" dirty="0" err="1"/>
              <a:t>Guttorp</a:t>
            </a:r>
            <a:r>
              <a:rPr lang="en-US" sz="4400" b="1" i="1" dirty="0"/>
              <a:t>: Friend and Colleague through Many Adventures — inside and outside the walls of academia</a:t>
            </a:r>
            <a:endParaRPr lang="en-US" sz="44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3879" y="2795214"/>
            <a:ext cx="6956121" cy="302985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or</a:t>
            </a:r>
          </a:p>
          <a:p>
            <a:r>
              <a:rPr lang="en-US" sz="3600" i="1" dirty="0" smtClean="0"/>
              <a:t>Travels with Peter</a:t>
            </a:r>
          </a:p>
          <a:p>
            <a:r>
              <a:rPr lang="en-US" sz="3600" dirty="0"/>
              <a:t>o</a:t>
            </a:r>
            <a:r>
              <a:rPr lang="en-US" sz="3600" dirty="0" smtClean="0"/>
              <a:t>r</a:t>
            </a:r>
          </a:p>
          <a:p>
            <a:r>
              <a:rPr lang="en-US" sz="3600" i="1" dirty="0" smtClean="0"/>
              <a:t>Peter </a:t>
            </a:r>
            <a:r>
              <a:rPr lang="en-US" sz="3600" i="1" dirty="0" err="1" smtClean="0"/>
              <a:t>Guttorp</a:t>
            </a:r>
            <a:r>
              <a:rPr lang="en-US" sz="3600" i="1" dirty="0" smtClean="0"/>
              <a:t>:  “Renaissance Man” </a:t>
            </a:r>
            <a:r>
              <a:rPr lang="en-US" sz="3600" i="1" dirty="0"/>
              <a:t>/</a:t>
            </a:r>
            <a:r>
              <a:rPr lang="en-US" sz="3600" i="1" dirty="0" smtClean="0"/>
              <a:t> </a:t>
            </a:r>
            <a:r>
              <a:rPr lang="en-US" sz="3600" i="1" dirty="0" smtClean="0"/>
              <a:t>“Polymath”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750" y="2367419"/>
            <a:ext cx="2993139" cy="379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3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735" y="982454"/>
            <a:ext cx="7582829" cy="54185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7753" y="443468"/>
            <a:ext cx="1539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Music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6139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Sports in our </a:t>
            </a:r>
            <a:r>
              <a:rPr lang="en-US" sz="4800" dirty="0" smtClean="0"/>
              <a:t>early </a:t>
            </a:r>
            <a:r>
              <a:rPr lang="en-US" sz="4800" dirty="0" smtClean="0"/>
              <a:t>years in Seattle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1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SummitRun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022" y="799256"/>
            <a:ext cx="7654033" cy="53320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7021" y="251821"/>
            <a:ext cx="3894456" cy="383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Crystal Mt Summit Run -- 1982</a:t>
            </a:r>
          </a:p>
        </p:txBody>
      </p:sp>
    </p:spTree>
    <p:extLst>
      <p:ext uri="{BB962C8B-B14F-4D97-AF65-F5344CB8AC3E}">
        <p14:creationId xmlns:p14="http://schemas.microsoft.com/office/powerpoint/2010/main" val="168113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SummitRun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084" y="799257"/>
            <a:ext cx="7919222" cy="56057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79085" y="225534"/>
            <a:ext cx="422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--- 4 miles and 2,500 vertical feet later!</a:t>
            </a:r>
          </a:p>
        </p:txBody>
      </p:sp>
    </p:spTree>
    <p:extLst>
      <p:ext uri="{BB962C8B-B14F-4D97-AF65-F5344CB8AC3E}">
        <p14:creationId xmlns:p14="http://schemas.microsoft.com/office/powerpoint/2010/main" val="65268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SummitRu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873" y="652860"/>
            <a:ext cx="8042626" cy="560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SummitRun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2" y="771561"/>
            <a:ext cx="7974469" cy="555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7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95"/>
          <a:stretch/>
        </p:blipFill>
        <p:spPr>
          <a:xfrm>
            <a:off x="2310574" y="769730"/>
            <a:ext cx="6518115" cy="5923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0574" y="126124"/>
            <a:ext cx="5745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Hiking w/ Peter &amp; June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04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Soccer!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0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488" y="254000"/>
            <a:ext cx="9258201" cy="53701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1118" y="5974915"/>
            <a:ext cx="825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Players from Sweden, Norway, Brazil, Canada, USA, Palestine/Lebanon, India, New Zealand, </a:t>
            </a:r>
            <a:r>
              <a:rPr lang="en-US" dirty="0" smtClean="0"/>
              <a:t>Mexico, Saudi Arabia, at </a:t>
            </a:r>
            <a:r>
              <a:rPr lang="en-US" dirty="0"/>
              <a:t>least</a:t>
            </a:r>
          </a:p>
        </p:txBody>
      </p:sp>
    </p:spTree>
    <p:extLst>
      <p:ext uri="{BB962C8B-B14F-4D97-AF65-F5344CB8AC3E}">
        <p14:creationId xmlns:p14="http://schemas.microsoft.com/office/powerpoint/2010/main" val="133806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ul 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001" y="908743"/>
            <a:ext cx="8168978" cy="569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5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Renaissance Man / Polymath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“Renaissance Man”  or “Polymath” (from Wikipedia):</a:t>
            </a:r>
          </a:p>
          <a:p>
            <a:r>
              <a:rPr lang="en-US" dirty="0"/>
              <a:t> is a person whose expertise spans a significant number of different subject areas; such a person is known to draw on complex bodies of knowledge to solve specific problems.</a:t>
            </a:r>
          </a:p>
          <a:p>
            <a:r>
              <a:rPr lang="en-US" dirty="0"/>
              <a:t>Polymaths include the great thinkers of the </a:t>
            </a:r>
            <a:r>
              <a:rPr lang="en-US" dirty="0">
                <a:hlinkClick r:id="rId3" tooltip="Renaissance"/>
              </a:rPr>
              <a:t>Renaissance</a:t>
            </a:r>
            <a:r>
              <a:rPr lang="en-US" dirty="0"/>
              <a:t> and the </a:t>
            </a:r>
            <a:r>
              <a:rPr lang="en-US" dirty="0">
                <a:hlinkClick r:id="rId4" tooltip="Age of Enlightenment"/>
              </a:rPr>
              <a:t>Enlightenment</a:t>
            </a:r>
            <a:r>
              <a:rPr lang="en-US" dirty="0"/>
              <a:t> who excelled at several fields in science and the arts.</a:t>
            </a:r>
          </a:p>
          <a:p>
            <a:r>
              <a:rPr lang="en-US" dirty="0"/>
              <a:t>"Renaissance man" was first recorded in written English in the early 20th century.</a:t>
            </a:r>
            <a:r>
              <a:rPr lang="en-US" baseline="30000" dirty="0">
                <a:hlinkClick r:id="rId5"/>
              </a:rPr>
              <a:t>[4]</a:t>
            </a:r>
            <a:r>
              <a:rPr lang="en-US" dirty="0"/>
              <a:t> It is now used to refer to great thinkers living before, during, or after the </a:t>
            </a:r>
            <a:r>
              <a:rPr lang="en-US" dirty="0">
                <a:hlinkClick r:id="rId3" tooltip="Renaissance"/>
              </a:rPr>
              <a:t>Renaissance</a:t>
            </a:r>
            <a:r>
              <a:rPr lang="en-US" dirty="0"/>
              <a:t>. </a:t>
            </a:r>
            <a:r>
              <a:rPr lang="en-US" dirty="0">
                <a:hlinkClick r:id="rId6" tooltip="Leonardo da Vinci"/>
              </a:rPr>
              <a:t>Leonardo da Vinci</a:t>
            </a:r>
            <a:r>
              <a:rPr lang="en-US" dirty="0"/>
              <a:t> has often been described as the archetype of the Renaissance man, a man of "unquenchable curiosity" and "feverishly inventive imagination".</a:t>
            </a:r>
            <a:r>
              <a:rPr lang="en-US" baseline="30000" dirty="0">
                <a:hlinkClick r:id="rId7"/>
              </a:rPr>
              <a:t>[5</a:t>
            </a:r>
            <a:r>
              <a:rPr lang="en-US" baseline="30000" dirty="0" smtClean="0">
                <a:hlinkClick r:id="rId7"/>
              </a:rPr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30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ul 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87" y="985385"/>
            <a:ext cx="8234183" cy="54699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9486" y="295615"/>
            <a:ext cx="4893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Slugs of Mystery!</a:t>
            </a:r>
          </a:p>
        </p:txBody>
      </p:sp>
    </p:spTree>
    <p:extLst>
      <p:ext uri="{BB962C8B-B14F-4D97-AF65-F5344CB8AC3E}">
        <p14:creationId xmlns:p14="http://schemas.microsoft.com/office/powerpoint/2010/main" val="148241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ngdo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650" y="1029180"/>
            <a:ext cx="8279964" cy="54196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5651" y="295615"/>
            <a:ext cx="5115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Watching the NASL Sounders at the Kingdome</a:t>
            </a:r>
          </a:p>
        </p:txBody>
      </p:sp>
    </p:spTree>
    <p:extLst>
      <p:ext uri="{BB962C8B-B14F-4D97-AF65-F5344CB8AC3E}">
        <p14:creationId xmlns:p14="http://schemas.microsoft.com/office/powerpoint/2010/main" val="109957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0800"/>
            <a:ext cx="12192000" cy="42132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5651" y="295615"/>
            <a:ext cx="5714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Watching the </a:t>
            </a:r>
            <a:r>
              <a:rPr lang="en-US" dirty="0" smtClean="0"/>
              <a:t>Sounders </a:t>
            </a:r>
            <a:r>
              <a:rPr lang="en-US" dirty="0"/>
              <a:t>at </a:t>
            </a:r>
            <a:r>
              <a:rPr lang="en-US"/>
              <a:t>the </a:t>
            </a:r>
            <a:r>
              <a:rPr lang="en-US" smtClean="0"/>
              <a:t>“Xbox Pitch”, Aug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18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594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My t</a:t>
            </a:r>
            <a:r>
              <a:rPr lang="en-US" sz="4000" dirty="0" smtClean="0"/>
              <a:t>ravels </a:t>
            </a:r>
            <a:r>
              <a:rPr lang="en-US" sz="4000" dirty="0" smtClean="0"/>
              <a:t>with </a:t>
            </a:r>
            <a:r>
              <a:rPr lang="en-US" sz="4000" dirty="0" smtClean="0"/>
              <a:t>Peter.  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978946" y="1376978"/>
            <a:ext cx="1054249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2001	Portland, Oregon 		TIES</a:t>
            </a:r>
          </a:p>
          <a:p>
            <a:r>
              <a:rPr lang="en-US" sz="2400" dirty="0" smtClean="0"/>
              <a:t>2003	Johannesburg, South Africa	</a:t>
            </a:r>
            <a:r>
              <a:rPr lang="en-US" sz="2400" dirty="0" smtClean="0"/>
              <a:t>TIES</a:t>
            </a:r>
            <a:endParaRPr lang="en-US" sz="2400" dirty="0" smtClean="0"/>
          </a:p>
          <a:p>
            <a:r>
              <a:rPr lang="en-US" sz="2400" dirty="0" smtClean="0"/>
              <a:t>2004	Portland, Maine		TIES</a:t>
            </a:r>
          </a:p>
          <a:p>
            <a:r>
              <a:rPr lang="en-US" sz="2400" dirty="0" smtClean="0"/>
              <a:t>2008</a:t>
            </a:r>
            <a:r>
              <a:rPr lang="en-US" sz="2400" dirty="0" smtClean="0"/>
              <a:t>	Kelowna, BC, Canada 	</a:t>
            </a:r>
            <a:r>
              <a:rPr lang="en-US" sz="2400" dirty="0" smtClean="0"/>
              <a:t>	TIES </a:t>
            </a:r>
            <a:endParaRPr lang="en-US" sz="2400" dirty="0" smtClean="0"/>
          </a:p>
          <a:p>
            <a:r>
              <a:rPr lang="en-US" sz="2400" i="1" dirty="0" smtClean="0"/>
              <a:t>2009	Bologna, Italy		</a:t>
            </a:r>
            <a:r>
              <a:rPr lang="en-US" sz="2400" i="1" dirty="0" smtClean="0"/>
              <a:t>	TIES</a:t>
            </a:r>
            <a:endParaRPr lang="en-US" sz="2400" i="1" dirty="0" smtClean="0"/>
          </a:p>
          <a:p>
            <a:pPr marL="342900" indent="-342900">
              <a:buAutoNum type="arabicPlain" startAt="2010"/>
            </a:pPr>
            <a:r>
              <a:rPr lang="en-US" sz="2400" i="1" dirty="0" smtClean="0"/>
              <a:t> 	Isla de Margarita, Venezuela	TIES </a:t>
            </a:r>
          </a:p>
          <a:p>
            <a:r>
              <a:rPr lang="en-US" sz="2400" i="1" dirty="0" smtClean="0"/>
              <a:t>2011	Reykjavik, Iceland 		SARMA/TIES Workshop on Visualization of Climate Data</a:t>
            </a:r>
          </a:p>
          <a:p>
            <a:r>
              <a:rPr lang="en-US" sz="2400" dirty="0" smtClean="0"/>
              <a:t>2011	Dublin, Ireland 		ISI</a:t>
            </a:r>
          </a:p>
          <a:p>
            <a:r>
              <a:rPr lang="en-US" sz="2400" i="1" dirty="0" smtClean="0"/>
              <a:t>2014	</a:t>
            </a:r>
            <a:r>
              <a:rPr lang="en-US" sz="2400" i="1" dirty="0" err="1" smtClean="0"/>
              <a:t>Buzios</a:t>
            </a:r>
            <a:r>
              <a:rPr lang="en-US" sz="2400" i="1" dirty="0" smtClean="0"/>
              <a:t>, Brazil 		</a:t>
            </a:r>
            <a:r>
              <a:rPr lang="en-US" sz="2400" i="1" dirty="0" smtClean="0"/>
              <a:t>	Pan </a:t>
            </a:r>
            <a:r>
              <a:rPr lang="en-US" sz="2400" i="1" dirty="0" smtClean="0"/>
              <a:t>American Advanced Study Institute</a:t>
            </a:r>
          </a:p>
          <a:p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32730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00" y="276878"/>
            <a:ext cx="7670800" cy="5753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4685" y="6250488"/>
            <a:ext cx="21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July 2009, Bologna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56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00" y="552450"/>
            <a:ext cx="76708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943" y="536028"/>
            <a:ext cx="8075112" cy="60563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1793" y="536028"/>
            <a:ext cx="2695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Academics entertained at Isla de Margarita, Venezuela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53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94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9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840" y="175363"/>
            <a:ext cx="8104341" cy="607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4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landOu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801" y="624077"/>
            <a:ext cx="8311898" cy="62339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3801" y="153281"/>
            <a:ext cx="229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Iceland</a:t>
            </a:r>
          </a:p>
        </p:txBody>
      </p:sp>
    </p:spTree>
    <p:extLst>
      <p:ext uri="{BB962C8B-B14F-4D97-AF65-F5344CB8AC3E}">
        <p14:creationId xmlns:p14="http://schemas.microsoft.com/office/powerpoint/2010/main" val="165195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4225" y="530733"/>
            <a:ext cx="10008296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Areas of Peter’s interest and expertise:</a:t>
            </a:r>
          </a:p>
          <a:p>
            <a:endParaRPr lang="en-US" sz="3200" i="1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Journalism</a:t>
            </a:r>
          </a:p>
          <a:p>
            <a:pPr marL="914400" lvl="1" indent="-457200">
              <a:buFont typeface="Courier New" charset="0"/>
              <a:buChar char="o"/>
            </a:pPr>
            <a:r>
              <a:rPr lang="en-US" sz="2800" dirty="0"/>
              <a:t>B. </a:t>
            </a:r>
            <a:r>
              <a:rPr lang="en-US" sz="2800" dirty="0" err="1"/>
              <a:t>Journ</a:t>
            </a:r>
            <a:r>
              <a:rPr lang="en-US" sz="2800" dirty="0"/>
              <a:t>., College of Journalism, Stockholm, Sweden, 1969</a:t>
            </a:r>
            <a:r>
              <a:rPr lang="en-US" sz="2800" dirty="0" smtClean="0"/>
              <a:t>.</a:t>
            </a: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Music</a:t>
            </a:r>
          </a:p>
          <a:p>
            <a:pPr marL="914400" lvl="1" indent="-457200">
              <a:buFont typeface="Courier New" charset="0"/>
              <a:buChar char="o"/>
            </a:pPr>
            <a:r>
              <a:rPr lang="en-US" sz="2800" dirty="0"/>
              <a:t>1972-74 Junior high school teacher in music and mathematics, </a:t>
            </a:r>
            <a:r>
              <a:rPr lang="en-US" sz="2800" dirty="0" smtClean="0"/>
              <a:t>Sweden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Sports</a:t>
            </a:r>
          </a:p>
          <a:p>
            <a:pPr marL="914400" lvl="1" indent="-457200">
              <a:buFont typeface="Courier New" charset="0"/>
              <a:buChar char="o"/>
            </a:pPr>
            <a:r>
              <a:rPr lang="en-US" sz="2800" dirty="0" smtClean="0"/>
              <a:t>Too numerous to name, but see photos</a:t>
            </a: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Sciences</a:t>
            </a:r>
          </a:p>
          <a:p>
            <a:pPr marL="914400" lvl="1" indent="-457200">
              <a:buFont typeface="Courier New" charset="0"/>
              <a:buChar char="o"/>
            </a:pPr>
            <a:r>
              <a:rPr lang="en-US" sz="2800" dirty="0" smtClean="0"/>
              <a:t>See the agenda for this workshop!</a:t>
            </a: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Statistics</a:t>
            </a:r>
          </a:p>
          <a:p>
            <a:pPr marL="914400" lvl="1" indent="-457200">
              <a:buFont typeface="Courier New" charset="0"/>
              <a:buChar char="o"/>
            </a:pPr>
            <a:r>
              <a:rPr lang="en-US" sz="2800" dirty="0" smtClean="0"/>
              <a:t>See the agenda for this workshop!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43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landPon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5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landPoni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ziosDin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271" y="700719"/>
            <a:ext cx="8209708" cy="61572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5272" y="164231"/>
            <a:ext cx="2988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Brazil</a:t>
            </a:r>
          </a:p>
        </p:txBody>
      </p:sp>
    </p:spTree>
    <p:extLst>
      <p:ext uri="{BB962C8B-B14F-4D97-AF65-F5344CB8AC3E}">
        <p14:creationId xmlns:p14="http://schemas.microsoft.com/office/powerpoint/2010/main" val="198833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ziosDin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 descr="Buzios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5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zio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6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51" y="169333"/>
            <a:ext cx="9976416" cy="647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4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0" y="1701800"/>
            <a:ext cx="6108700" cy="345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48406" y="5443369"/>
            <a:ext cx="521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 final words from Peter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36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179" y="2919595"/>
            <a:ext cx="2785534" cy="32194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741" y="1142832"/>
            <a:ext cx="1981199" cy="32759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37" y="1142832"/>
            <a:ext cx="3038914" cy="3126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7" t="8452" r="10061" b="8175"/>
          <a:stretch/>
        </p:blipFill>
        <p:spPr>
          <a:xfrm>
            <a:off x="8679489" y="3137931"/>
            <a:ext cx="2712412" cy="30010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9341" y="4418830"/>
            <a:ext cx="100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Marker Felt Wide" charset="0"/>
                <a:ea typeface="Marker Felt Wide" charset="0"/>
                <a:cs typeface="Marker Felt Wide" charset="0"/>
              </a:rPr>
              <a:t>Michael</a:t>
            </a:r>
            <a:endParaRPr lang="en-US" b="1" dirty="0">
              <a:latin typeface="Marker Felt Wide" charset="0"/>
              <a:ea typeface="Marker Felt Wide" charset="0"/>
              <a:cs typeface="Marker Felt Wide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25583" y="2411499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Marker Felt Wide" charset="0"/>
                <a:ea typeface="Marker Felt Wide" charset="0"/>
                <a:cs typeface="Marker Felt Wide" charset="0"/>
              </a:rPr>
              <a:t>Doug</a:t>
            </a:r>
            <a:endParaRPr lang="en-US" b="1" dirty="0">
              <a:latin typeface="Marker Felt Wide" charset="0"/>
              <a:ea typeface="Marker Felt Wide" charset="0"/>
              <a:cs typeface="Marker Felt Wide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54053" y="4529312"/>
            <a:ext cx="134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Marker Felt Wide" charset="0"/>
                <a:ea typeface="Marker Felt Wide" charset="0"/>
                <a:cs typeface="Marker Felt Wide" charset="0"/>
              </a:rPr>
              <a:t>Galen</a:t>
            </a:r>
            <a:endParaRPr lang="en-US" b="1" dirty="0">
              <a:latin typeface="Marker Felt Wide" charset="0"/>
              <a:ea typeface="Marker Felt Wide" charset="0"/>
              <a:cs typeface="Marker Felt Wide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48648" y="2546852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Marker Felt Wide" charset="0"/>
                <a:ea typeface="Marker Felt Wide" charset="0"/>
                <a:cs typeface="Marker Felt Wide" charset="0"/>
              </a:rPr>
              <a:t>Peter</a:t>
            </a:r>
            <a:endParaRPr lang="en-US" b="1" dirty="0">
              <a:latin typeface="Marker Felt Wide" charset="0"/>
              <a:ea typeface="Marker Felt Wide" charset="0"/>
              <a:cs typeface="Marker Felt Wide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55034" y="339461"/>
            <a:ext cx="7095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Marker Felt Wide" charset="0"/>
                <a:ea typeface="Marker Felt Wide" charset="0"/>
                <a:cs typeface="Marker Felt Wide" charset="0"/>
              </a:rPr>
              <a:t>Thanks to the guys who brought me here in 1981</a:t>
            </a:r>
            <a:endParaRPr lang="en-US" sz="2400" b="1" dirty="0">
              <a:latin typeface="Marker Felt Wide" charset="0"/>
              <a:ea typeface="Marker Felt Wide" charset="0"/>
              <a:cs typeface="Marker Felt Wide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237" y="6266329"/>
            <a:ext cx="261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Marker Felt Wide" charset="0"/>
                <a:ea typeface="Marker Felt Wide" charset="0"/>
                <a:cs typeface="Marker Felt Wide" charset="0"/>
              </a:rPr>
              <a:t>a</a:t>
            </a:r>
            <a:r>
              <a:rPr lang="en-US" b="1" dirty="0" smtClean="0">
                <a:latin typeface="Marker Felt Wide" charset="0"/>
                <a:ea typeface="Marker Felt Wide" charset="0"/>
                <a:cs typeface="Marker Felt Wide" charset="0"/>
              </a:rPr>
              <a:t>nd the late Ron Pike</a:t>
            </a:r>
            <a:endParaRPr lang="en-US" b="1" dirty="0">
              <a:latin typeface="Marker Felt Wide" charset="0"/>
              <a:ea typeface="Marker Felt Wide" charset="0"/>
              <a:cs typeface="Marker Felt Wi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89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1333" y="524933"/>
            <a:ext cx="20827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Academics: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222" y="1090314"/>
            <a:ext cx="7600528" cy="57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1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240" y="558800"/>
            <a:ext cx="4269079" cy="606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2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9067" y="1305342"/>
            <a:ext cx="946573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/>
              <a:t>J. S. Hunter lecture, The </a:t>
            </a:r>
            <a:r>
              <a:rPr lang="en-US" sz="2800" dirty="0" smtClean="0"/>
              <a:t>International </a:t>
            </a:r>
            <a:r>
              <a:rPr lang="en-US" sz="2800" dirty="0" err="1"/>
              <a:t>Environmetric</a:t>
            </a:r>
            <a:r>
              <a:rPr lang="en-US" sz="2800" dirty="0"/>
              <a:t> Society.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Medallion </a:t>
            </a:r>
            <a:r>
              <a:rPr lang="en-US" sz="2800" dirty="0"/>
              <a:t>lecturer, Joint Statistical Meeting, Montreal.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Chalmers </a:t>
            </a:r>
            <a:r>
              <a:rPr lang="en-US" sz="2800" dirty="0"/>
              <a:t>Jubilee Professor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Constance </a:t>
            </a:r>
            <a:r>
              <a:rPr lang="en-US" sz="2800" dirty="0"/>
              <a:t>Van </a:t>
            </a:r>
            <a:r>
              <a:rPr lang="en-US" sz="2800" dirty="0" err="1"/>
              <a:t>Eeden</a:t>
            </a:r>
            <a:r>
              <a:rPr lang="en-US" sz="2800" dirty="0"/>
              <a:t> lecturer, University of British Columbia.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Fellow of the Institute of Mathematical Statistics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Fellow of the American Statistical </a:t>
            </a:r>
            <a:r>
              <a:rPr lang="en-US" sz="2800" dirty="0" smtClean="0"/>
              <a:t>Association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Inaugural </a:t>
            </a:r>
            <a:r>
              <a:rPr lang="en-US" sz="2800" dirty="0"/>
              <a:t>CANSSI visiting professor, UBC Okanagan</a:t>
            </a:r>
            <a:r>
              <a:rPr lang="en-US" sz="2800" dirty="0" smtClean="0"/>
              <a:t>.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/>
              <a:t>Nobel Peace Prize </a:t>
            </a:r>
            <a:r>
              <a:rPr lang="en-US" sz="2800" dirty="0"/>
              <a:t>(Intergovernmental Panel on Climate Change</a:t>
            </a:r>
            <a:r>
              <a:rPr lang="en-US" sz="2800" dirty="0" smtClean="0"/>
              <a:t>)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/>
          </a:p>
          <a:p>
            <a:r>
              <a:rPr lang="en-US" sz="2800" dirty="0" smtClean="0"/>
              <a:t>and </a:t>
            </a:r>
            <a:r>
              <a:rPr lang="mr-IN" sz="2800" dirty="0"/>
              <a:t>…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846665" y="558800"/>
            <a:ext cx="7162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 small subset of Peter’s Honors: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312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4711" y="365668"/>
            <a:ext cx="81831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err="1" smtClean="0"/>
              <a:t>Technologiae</a:t>
            </a:r>
            <a:r>
              <a:rPr lang="en-US" sz="2800" dirty="0" smtClean="0"/>
              <a:t> </a:t>
            </a:r>
            <a:r>
              <a:rPr lang="en-US" sz="2800" dirty="0"/>
              <a:t>doctor honoris causa, Lund University</a:t>
            </a:r>
            <a:r>
              <a:rPr lang="en-US" dirty="0"/>
              <a:t>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77" y="1090899"/>
            <a:ext cx="6139023" cy="46042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999" y="2100791"/>
            <a:ext cx="5538933" cy="41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8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0401" y="287867"/>
            <a:ext cx="108712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Peter’s professional roles in service to Statistics, Science and Society, are way too numerous to summarize.  I highlight a few, omitting almost all the associate editorships and the many scientific panels and program committees he has served on.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Member, Precipitation Committee, American Geophysical </a:t>
            </a:r>
            <a:r>
              <a:rPr lang="en-US" sz="2400" dirty="0" smtClean="0"/>
              <a:t>Union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Member</a:t>
            </a:r>
            <a:r>
              <a:rPr lang="en-US" sz="2400" dirty="0"/>
              <a:t>, </a:t>
            </a:r>
            <a:r>
              <a:rPr lang="en-US" sz="2400" dirty="0" smtClean="0"/>
              <a:t>Panel </a:t>
            </a:r>
            <a:r>
              <a:rPr lang="en-US" sz="2400" dirty="0"/>
              <a:t>on Spatial Statistics, National Research Council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Contributor, </a:t>
            </a:r>
            <a:r>
              <a:rPr lang="en-US" sz="2400" i="1" dirty="0" smtClean="0"/>
              <a:t>Intergovernmental </a:t>
            </a:r>
            <a:r>
              <a:rPr lang="en-US" sz="2400" i="1" dirty="0"/>
              <a:t>Panel on Climate Change </a:t>
            </a:r>
            <a:r>
              <a:rPr lang="en-US" sz="2400" dirty="0"/>
              <a:t>Second Assessment </a:t>
            </a:r>
            <a:r>
              <a:rPr lang="en-US" sz="2400" dirty="0" smtClean="0"/>
              <a:t>Report: Climate </a:t>
            </a:r>
            <a:r>
              <a:rPr lang="en-US" sz="2400" dirty="0"/>
              <a:t>Change </a:t>
            </a:r>
            <a:r>
              <a:rPr lang="en-US" sz="2400" dirty="0" smtClean="0"/>
              <a:t>1995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Reviewer, </a:t>
            </a:r>
            <a:r>
              <a:rPr lang="en-US" sz="2400" i="1" dirty="0" smtClean="0"/>
              <a:t>Intergovernmental </a:t>
            </a:r>
            <a:r>
              <a:rPr lang="en-US" sz="2400" i="1" dirty="0"/>
              <a:t>Panel on Climate Change </a:t>
            </a:r>
            <a:r>
              <a:rPr lang="en-US" sz="2400" dirty="0"/>
              <a:t>Third Assessment Report: </a:t>
            </a:r>
            <a:r>
              <a:rPr lang="en-US" sz="2400" dirty="0" smtClean="0"/>
              <a:t>Climate Change </a:t>
            </a:r>
            <a:r>
              <a:rPr lang="en-US" sz="2400" dirty="0"/>
              <a:t>2001</a:t>
            </a:r>
            <a:r>
              <a:rPr lang="en-US" sz="2400" dirty="0" smtClean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Technical director, Nordic Network on Statistical Approaches to Regional </a:t>
            </a:r>
            <a:r>
              <a:rPr lang="en-US" sz="2400" dirty="0"/>
              <a:t>Climate Models </a:t>
            </a:r>
            <a:r>
              <a:rPr lang="en-US" sz="2400" dirty="0"/>
              <a:t>for </a:t>
            </a:r>
            <a:r>
              <a:rPr lang="en-US" sz="2400" dirty="0"/>
              <a:t>Adaptation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President, </a:t>
            </a:r>
            <a:r>
              <a:rPr lang="en-US" sz="2400" dirty="0" smtClean="0"/>
              <a:t>The </a:t>
            </a:r>
            <a:r>
              <a:rPr lang="en-US" sz="2400" dirty="0"/>
              <a:t>International </a:t>
            </a:r>
            <a:r>
              <a:rPr lang="en-US" sz="2400" dirty="0" err="1"/>
              <a:t>Environmetric</a:t>
            </a:r>
            <a:r>
              <a:rPr lang="en-US" sz="2400" dirty="0"/>
              <a:t> </a:t>
            </a:r>
            <a:r>
              <a:rPr lang="en-US" sz="2400" dirty="0" smtClean="0"/>
              <a:t>Society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Director, National Research Center for Statistics and the Environment (NRCSE)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Co-editor </a:t>
            </a:r>
            <a:r>
              <a:rPr lang="en-US" sz="2400" i="1" dirty="0" err="1" smtClean="0"/>
              <a:t>Environmetrics</a:t>
            </a:r>
            <a:endParaRPr lang="en-US" sz="2400" i="1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Member, American Statistical Association Cuba </a:t>
            </a:r>
            <a:r>
              <a:rPr lang="en-US" sz="2400" dirty="0" smtClean="0"/>
              <a:t>delegation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41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367" y="0"/>
            <a:ext cx="8150268" cy="61127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9840" y="6338170"/>
            <a:ext cx="4772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Congressman </a:t>
            </a:r>
            <a:r>
              <a:rPr lang="en-US" smtClean="0"/>
              <a:t>Jim McDermott (2012?)</a:t>
            </a:r>
            <a:r>
              <a:rPr lang="en-US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3645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1063</Words>
  <Application>Microsoft Macintosh PowerPoint</Application>
  <PresentationFormat>Widescreen</PresentationFormat>
  <Paragraphs>106</Paragraphs>
  <Slides>37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Calibri</vt:lpstr>
      <vt:lpstr>Calibri Light</vt:lpstr>
      <vt:lpstr>Courier New</vt:lpstr>
      <vt:lpstr>Mangal</vt:lpstr>
      <vt:lpstr>Marker Felt Wide</vt:lpstr>
      <vt:lpstr>Arial</vt:lpstr>
      <vt:lpstr>Office Theme</vt:lpstr>
      <vt:lpstr>Peter Guttorp: Friend and Colleague through Many Adventures — inside and outside the walls of academia</vt:lpstr>
      <vt:lpstr>Renaissance Man / Polymath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Sports in our early years in Seattle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Soccer!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 travels with Peter.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Peter Guttorp: Friend and Colleague through Many Adventures — inside and outside the walls of academia</dc:title>
  <dc:creator>Paul D. Sampson</dc:creator>
  <cp:lastModifiedBy>Paul D. Sampson</cp:lastModifiedBy>
  <cp:revision>40</cp:revision>
  <dcterms:created xsi:type="dcterms:W3CDTF">2017-07-08T07:00:52Z</dcterms:created>
  <dcterms:modified xsi:type="dcterms:W3CDTF">2017-07-10T14:46:13Z</dcterms:modified>
</cp:coreProperties>
</file>